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72" r:id="rId4"/>
    <p:sldId id="262" r:id="rId5"/>
    <p:sldId id="263" r:id="rId6"/>
    <p:sldId id="271" r:id="rId7"/>
    <p:sldId id="258" r:id="rId8"/>
    <p:sldId id="266" r:id="rId9"/>
    <p:sldId id="267" r:id="rId10"/>
    <p:sldId id="270" r:id="rId11"/>
    <p:sldId id="264" r:id="rId12"/>
    <p:sldId id="260" r:id="rId13"/>
    <p:sldId id="273" r:id="rId14"/>
    <p:sldId id="274"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546A"/>
    <a:srgbClr val="D7E7CE"/>
    <a:srgbClr val="CCDA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8D80C-197E-4251-A6B9-A5569CC71B9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2F2E45-BBAF-436C-8CFD-A474C5E7959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1B566-2D51-4A36-A517-5A52750D9B2A}"/>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A4D2E35E-9C63-42E0-8461-B45B900C15E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FE7631-5088-46D2-823D-4BD97A1B0E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4846792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995B4-24B9-4725-8C3D-A2E188B3BDE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41A888A-495C-480D-BFAD-37EF06D2B3E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1D5B7FD-E048-4235-8F21-EC09DB21ADD8}"/>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304C8432-6DBA-4357-BB0B-0D89791392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70169F-89B4-462B-BEFC-3F1446F31702}"/>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0331536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A24F-0B42-434B-9A08-1293F0071A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74A464E-EB90-4877-B9C9-28C05B9F31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2BFF3DD-D223-47B0-89C0-C7546FE88715}"/>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8B5EA842-B98C-4DC3-A523-32BE75261F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63CB90-EDDB-4877-8E0B-3A6C3E92DB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405526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55E-2221-4EA1-BB5F-610DEFC8F2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B873311-400A-42D6-B74C-BDE9EDEFC3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CB637D5-6926-41D2-85B2-07060C30C65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321344B-4749-427F-B26B-F022D3B0928A}"/>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6" name="Footer Placeholder 5">
            <a:extLst>
              <a:ext uri="{FF2B5EF4-FFF2-40B4-BE49-F238E27FC236}">
                <a16:creationId xmlns:a16="http://schemas.microsoft.com/office/drawing/2014/main" id="{72FDFEB9-53BD-4D94-9C9F-59F216C4BB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49FC0C-3D41-440B-9605-1B1A081D36D1}"/>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756926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D5DB7-99C8-4B80-93B1-419A893CDA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F6BAB4-5826-46D5-9B31-6228B97C189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7AE0EA-937F-4976-B69E-8E476A17111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3E74A0-9EEF-473E-9FFE-7DB6F915B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E9448C0-CF9B-417A-A913-23FF26E62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F1A7EC3-B39B-4760-9377-252065444EFF}"/>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8" name="Footer Placeholder 7">
            <a:extLst>
              <a:ext uri="{FF2B5EF4-FFF2-40B4-BE49-F238E27FC236}">
                <a16:creationId xmlns:a16="http://schemas.microsoft.com/office/drawing/2014/main" id="{A26DA2EE-6E51-4514-A726-47D5016FD9B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9DCE6E2-BCA0-46E6-BDEB-FFFD4800453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231957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93EC-A6FD-4AA3-8C20-708AC35BB5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B8CA751-67DE-4564-BA7C-8097BF3EA546}"/>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4" name="Footer Placeholder 3">
            <a:extLst>
              <a:ext uri="{FF2B5EF4-FFF2-40B4-BE49-F238E27FC236}">
                <a16:creationId xmlns:a16="http://schemas.microsoft.com/office/drawing/2014/main" id="{9A4ADE8F-764E-487D-BD54-D6498D622BE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77421FE-7859-4D97-AD0A-9B4BF92F3A4A}"/>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115011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EC776-8151-4822-ABA8-0F575C50A848}"/>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3" name="Footer Placeholder 2">
            <a:extLst>
              <a:ext uri="{FF2B5EF4-FFF2-40B4-BE49-F238E27FC236}">
                <a16:creationId xmlns:a16="http://schemas.microsoft.com/office/drawing/2014/main" id="{040EEFE9-81AD-4E28-A343-1EE6F269504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7C07220-CA63-4823-BEA0-4C639CFEF82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40478444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4C49D-91CD-44AE-9ACE-2E0AE19E990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6C606A4-65C2-4DD6-BA2F-2A5E0505B09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3391DB-9FD6-4FF0-B98F-ADEB1532D0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17859EF-F76A-4B2D-97B3-1763D114C4EC}"/>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6" name="Footer Placeholder 5">
            <a:extLst>
              <a:ext uri="{FF2B5EF4-FFF2-40B4-BE49-F238E27FC236}">
                <a16:creationId xmlns:a16="http://schemas.microsoft.com/office/drawing/2014/main" id="{B519A57F-FAE2-415E-B872-F21006B944D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1C240B7-B31B-4633-8997-2FA66776E1AC}"/>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9382647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F7D94-3701-4C08-B348-546022AA77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4BB923-E6BB-4235-AD45-6EF0001E9B0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323E103-4EB2-4916-9243-8F44F0531C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2F3D33-C439-4F08-8563-E3A44F57A5F7}"/>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6" name="Footer Placeholder 5">
            <a:extLst>
              <a:ext uri="{FF2B5EF4-FFF2-40B4-BE49-F238E27FC236}">
                <a16:creationId xmlns:a16="http://schemas.microsoft.com/office/drawing/2014/main" id="{8EA56D4C-32EF-43E5-B8AF-13EDBBAA082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AAC95CE-6489-430C-A29F-782F2B63A839}"/>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1550002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1C09B9-272F-40FF-B9F8-55FD5C72D96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12A07BD-BD88-4395-BD50-76CBDCD91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A67C38-8C4C-4997-A9C7-C7A8ED4A77AA}"/>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042ED6F9-7AA1-4CD8-A412-1F18619105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3192C52-1EDB-4859-9343-E649206E4AD7}"/>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3256702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C716D4-03E6-498D-8E3B-434875FF38B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A55F709-EA3C-41FC-9A0D-76CB8B46271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B312BEF-CDA1-4DF8-8134-C316DDE23E83}"/>
              </a:ext>
            </a:extLst>
          </p:cNvPr>
          <p:cNvSpPr>
            <a:spLocks noGrp="1"/>
          </p:cNvSpPr>
          <p:nvPr>
            <p:ph type="dt" sz="half" idx="10"/>
          </p:nvPr>
        </p:nvSpPr>
        <p:spPr/>
        <p:txBody>
          <a:body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BD07C33B-03AF-4DEF-A4BF-B7D834B6C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01D9D7-E944-45DE-A944-AE892FEB6D2B}"/>
              </a:ext>
            </a:extLst>
          </p:cNvPr>
          <p:cNvSpPr>
            <a:spLocks noGrp="1"/>
          </p:cNvSpPr>
          <p:nvPr>
            <p:ph type="sldNum" sz="quarter" idx="12"/>
          </p:nvPr>
        </p:nvSpPr>
        <p:spPr/>
        <p:txBody>
          <a:bodyPr/>
          <a:lstStyle/>
          <a:p>
            <a:fld id="{DAACB369-F4AD-404D-8FCE-6AE36F054977}" type="slidenum">
              <a:rPr lang="en-GB" smtClean="0"/>
              <a:t>‹#›</a:t>
            </a:fld>
            <a:endParaRPr lang="en-GB"/>
          </a:p>
        </p:txBody>
      </p:sp>
    </p:spTree>
    <p:extLst>
      <p:ext uri="{BB962C8B-B14F-4D97-AF65-F5344CB8AC3E}">
        <p14:creationId xmlns:p14="http://schemas.microsoft.com/office/powerpoint/2010/main" val="91423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2E27B57-DF81-4B82-B7D4-7F6D79A7C8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CE005-BE73-4C35-9259-170326044EE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4633AF-0EBC-4122-85A7-05EFBE66D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E96B86-961D-4C87-80C6-263A2BAD9A29}" type="datetimeFigureOut">
              <a:rPr lang="en-GB" smtClean="0"/>
              <a:t>10/09/2023</a:t>
            </a:fld>
            <a:endParaRPr lang="en-GB"/>
          </a:p>
        </p:txBody>
      </p:sp>
      <p:sp>
        <p:nvSpPr>
          <p:cNvPr id="5" name="Footer Placeholder 4">
            <a:extLst>
              <a:ext uri="{FF2B5EF4-FFF2-40B4-BE49-F238E27FC236}">
                <a16:creationId xmlns:a16="http://schemas.microsoft.com/office/drawing/2014/main" id="{79C268FD-5BA6-4B1B-B38F-EFE5883B7D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BFDE8E0-88C7-4C64-9278-BEBEA1E0BB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ACB369-F4AD-404D-8FCE-6AE36F054977}" type="slidenum">
              <a:rPr lang="en-GB" smtClean="0"/>
              <a:t>‹#›</a:t>
            </a:fld>
            <a:endParaRPr lang="en-GB"/>
          </a:p>
        </p:txBody>
      </p:sp>
    </p:spTree>
    <p:extLst>
      <p:ext uri="{BB962C8B-B14F-4D97-AF65-F5344CB8AC3E}">
        <p14:creationId xmlns:p14="http://schemas.microsoft.com/office/powerpoint/2010/main" val="38358701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image" Target="../media/image6.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kingsnympton.devon.sch.uk/kingsnympton/school-life/our-classes/class-1" TargetMode="Externa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winkleigh.devon.sch.uk/page/?title=Our+Curriculum+in+Detail&amp;pid=191" TargetMode="Externa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0" name="Rectangle 53">
            <a:extLst>
              <a:ext uri="{FF2B5EF4-FFF2-40B4-BE49-F238E27FC236}">
                <a16:creationId xmlns:a16="http://schemas.microsoft.com/office/drawing/2014/main" id="{A8DB9CD9-59B1-4D73-BC4C-98796A48EF9B}"/>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55">
            <a:extLst>
              <a:ext uri="{FF2B5EF4-FFF2-40B4-BE49-F238E27FC236}">
                <a16:creationId xmlns:a16="http://schemas.microsoft.com/office/drawing/2014/main" id="{8874A6A9-41FF-4E33-AFA8-F9F81436A59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2" name="Group 57">
            <a:extLst>
              <a:ext uri="{FF2B5EF4-FFF2-40B4-BE49-F238E27FC236}">
                <a16:creationId xmlns:a16="http://schemas.microsoft.com/office/drawing/2014/main" id="{721D730E-1F97-4071-B143-B05E6D2599BC}"/>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985"/>
            <a:chExt cx="9772765" cy="6858000"/>
          </a:xfrm>
        </p:grpSpPr>
        <p:sp>
          <p:nvSpPr>
            <p:cNvPr id="73" name="Freeform: Shape 58">
              <a:extLst>
                <a:ext uri="{FF2B5EF4-FFF2-40B4-BE49-F238E27FC236}">
                  <a16:creationId xmlns:a16="http://schemas.microsoft.com/office/drawing/2014/main" id="{B3849C6A-9EE5-4604-8EAE-DD4796B79D8E}"/>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985"/>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4" name="Freeform: Shape 59">
              <a:extLst>
                <a:ext uri="{FF2B5EF4-FFF2-40B4-BE49-F238E27FC236}">
                  <a16:creationId xmlns:a16="http://schemas.microsoft.com/office/drawing/2014/main" id="{308677BE-069B-4A4D-8732-E26B6EF5671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985"/>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5" name="Freeform: Shape 60">
              <a:extLst>
                <a:ext uri="{FF2B5EF4-FFF2-40B4-BE49-F238E27FC236}">
                  <a16:creationId xmlns:a16="http://schemas.microsoft.com/office/drawing/2014/main" id="{9A9A575B-DD07-4388-963B-0AF3FDDCF3C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985"/>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6" name="Freeform: Shape 61">
              <a:extLst>
                <a:ext uri="{FF2B5EF4-FFF2-40B4-BE49-F238E27FC236}">
                  <a16:creationId xmlns:a16="http://schemas.microsoft.com/office/drawing/2014/main" id="{D55285E4-21EB-4EC1-AB8E-36E881E89927}"/>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985"/>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6A0C77B5-3FAA-4D4F-9555-89D75160887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985"/>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77" name="Freeform: Shape 63">
              <a:extLst>
                <a:ext uri="{FF2B5EF4-FFF2-40B4-BE49-F238E27FC236}">
                  <a16:creationId xmlns:a16="http://schemas.microsoft.com/office/drawing/2014/main" id="{5F0C96D1-A8B7-4C8E-9997-D823FD1591F9}"/>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985"/>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8" name="Freeform: Shape 64">
              <a:extLst>
                <a:ext uri="{FF2B5EF4-FFF2-40B4-BE49-F238E27FC236}">
                  <a16:creationId xmlns:a16="http://schemas.microsoft.com/office/drawing/2014/main" id="{DA46556D-445B-4CD0-87A0-02A30BD1B15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985"/>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3332077" y="1209931"/>
            <a:ext cx="5539165" cy="2310312"/>
          </a:xfrm>
        </p:spPr>
        <p:txBody>
          <a:bodyPr>
            <a:normAutofit/>
          </a:bodyPr>
          <a:lstStyle/>
          <a:p>
            <a:r>
              <a:rPr lang="en-GB" sz="5200" u="sng" dirty="0" smtClean="0">
                <a:solidFill>
                  <a:schemeClr val="tx2"/>
                </a:solidFill>
                <a:latin typeface="Twinkl Cursive Looped" panose="02000000000000000000" pitchFamily="2" charset="0"/>
              </a:rPr>
              <a:t>Class 1 </a:t>
            </a:r>
            <a:r>
              <a:rPr lang="en-GB" sz="5200" u="sng" dirty="0">
                <a:solidFill>
                  <a:schemeClr val="tx2"/>
                </a:solidFill>
                <a:latin typeface="Twinkl Cursive Looped" panose="02000000000000000000" pitchFamily="2" charset="0"/>
              </a:rPr>
              <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Welcome meeting</a:t>
            </a:r>
            <a:br>
              <a:rPr lang="en-GB" sz="5200" u="sng" dirty="0">
                <a:solidFill>
                  <a:schemeClr val="tx2"/>
                </a:solidFill>
                <a:latin typeface="Twinkl Cursive Looped" panose="02000000000000000000" pitchFamily="2" charset="0"/>
              </a:rPr>
            </a:br>
            <a:r>
              <a:rPr lang="en-GB" sz="5200" u="sng" dirty="0">
                <a:solidFill>
                  <a:schemeClr val="tx2"/>
                </a:solidFill>
                <a:latin typeface="Twinkl Cursive Looped" panose="02000000000000000000" pitchFamily="2" charset="0"/>
              </a:rPr>
              <a:t>2023-2024 </a:t>
            </a:r>
          </a:p>
        </p:txBody>
      </p:sp>
      <p:pic>
        <p:nvPicPr>
          <p:cNvPr id="14" name="Picture 13"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72350" y="3806016"/>
            <a:ext cx="3552450" cy="2797983"/>
          </a:xfrm>
          <a:prstGeom prst="rect">
            <a:avLst/>
          </a:prstGeom>
          <a:noFill/>
          <a:ln>
            <a:noFill/>
          </a:ln>
          <a:effectLst/>
        </p:spPr>
      </p:pic>
    </p:spTree>
    <p:extLst>
      <p:ext uri="{BB962C8B-B14F-4D97-AF65-F5344CB8AC3E}">
        <p14:creationId xmlns:p14="http://schemas.microsoft.com/office/powerpoint/2010/main" val="2556353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Daily routines</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Children can come into class from 8:50. They will have morning activities to do until school starts at 9:00 for </a:t>
            </a:r>
            <a:r>
              <a:rPr lang="en-US" sz="2400" dirty="0">
                <a:solidFill>
                  <a:schemeClr val="tx2"/>
                </a:solidFill>
                <a:latin typeface="Twinkl Cursive Looped" panose="02000000000000000000" pitchFamily="2" charset="0"/>
                <a:ea typeface="+mn-ea"/>
                <a:cs typeface="+mn-cs"/>
              </a:rPr>
              <a:t>registration.</a:t>
            </a:r>
          </a:p>
          <a:p>
            <a:pPr indent="-228600" algn="l">
              <a:lnSpc>
                <a:spcPct val="150000"/>
              </a:lnSpc>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Break </a:t>
            </a:r>
            <a:r>
              <a:rPr lang="en-US" sz="2400" dirty="0">
                <a:solidFill>
                  <a:schemeClr val="tx2"/>
                </a:solidFill>
                <a:latin typeface="Twinkl Cursive Looped" panose="02000000000000000000" pitchFamily="2" charset="0"/>
                <a:ea typeface="+mn-ea"/>
                <a:cs typeface="+mn-cs"/>
              </a:rPr>
              <a:t>time </a:t>
            </a:r>
            <a:r>
              <a:rPr lang="en-US" sz="2400" dirty="0" smtClean="0">
                <a:solidFill>
                  <a:schemeClr val="tx2"/>
                </a:solidFill>
                <a:latin typeface="Twinkl Cursive Looped" panose="02000000000000000000" pitchFamily="2" charset="0"/>
                <a:ea typeface="+mn-ea"/>
                <a:cs typeface="+mn-cs"/>
              </a:rPr>
              <a:t>is at 10:30. </a:t>
            </a:r>
            <a:endParaRPr lang="en-US"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Lunch time </a:t>
            </a:r>
            <a:r>
              <a:rPr lang="en-US" sz="2400" dirty="0" smtClean="0">
                <a:solidFill>
                  <a:schemeClr val="tx2"/>
                </a:solidFill>
                <a:latin typeface="Twinkl Cursive Looped" panose="02000000000000000000" pitchFamily="2" charset="0"/>
                <a:ea typeface="+mn-ea"/>
                <a:cs typeface="+mn-cs"/>
              </a:rPr>
              <a:t>is at 12:00.</a:t>
            </a:r>
            <a:endParaRPr lang="en-US"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US" sz="2400" dirty="0" smtClean="0">
                <a:solidFill>
                  <a:schemeClr val="tx2"/>
                </a:solidFill>
                <a:latin typeface="Twinkl Cursive Looped" panose="02000000000000000000" pitchFamily="2" charset="0"/>
                <a:ea typeface="+mn-ea"/>
                <a:cs typeface="+mn-cs"/>
              </a:rPr>
              <a:t>The school day ends at 3:30pm.</a:t>
            </a:r>
          </a:p>
          <a:p>
            <a:pPr algn="l">
              <a:lnSpc>
                <a:spcPct val="150000"/>
              </a:lnSpc>
              <a:spcAft>
                <a:spcPts val="600"/>
              </a:spcAft>
            </a:pPr>
            <a:endParaRPr lang="en-US" sz="2400" b="1" dirty="0" smtClean="0">
              <a:solidFill>
                <a:schemeClr val="tx2"/>
              </a:solidFill>
              <a:latin typeface="Twinkl Cursive Looped" panose="02000000000000000000" pitchFamily="2" charset="0"/>
              <a:ea typeface="+mn-ea"/>
              <a:cs typeface="+mn-cs"/>
            </a:endParaRPr>
          </a:p>
          <a:p>
            <a:pPr algn="l">
              <a:lnSpc>
                <a:spcPct val="150000"/>
              </a:lnSpc>
              <a:spcAft>
                <a:spcPts val="600"/>
              </a:spcAft>
            </a:pPr>
            <a:r>
              <a:rPr lang="en-US" sz="2400" b="1" dirty="0" smtClean="0">
                <a:solidFill>
                  <a:schemeClr val="tx2"/>
                </a:solidFill>
                <a:latin typeface="Twinkl Cursive Looped" panose="02000000000000000000" pitchFamily="2" charset="0"/>
                <a:ea typeface="+mn-ea"/>
                <a:cs typeface="+mn-cs"/>
              </a:rPr>
              <a:t>Please ensure your child has a coat in school every day!</a:t>
            </a:r>
            <a:endParaRPr lang="en-US" sz="2400" b="1" dirty="0">
              <a:solidFill>
                <a:schemeClr val="tx2"/>
              </a:solidFill>
              <a:latin typeface="Twinkl Cursive Looped" panose="02000000000000000000" pitchFamily="2" charset="0"/>
              <a:ea typeface="+mn-ea"/>
              <a:cs typeface="+mn-cs"/>
            </a:endParaRPr>
          </a:p>
        </p:txBody>
      </p:sp>
      <p:grpSp>
        <p:nvGrpSpPr>
          <p:cNvPr id="28" name="Group 27">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19" name="Picture 18"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286804" y="188313"/>
            <a:ext cx="1452245" cy="1167130"/>
          </a:xfrm>
          <a:prstGeom prst="rect">
            <a:avLst/>
          </a:prstGeom>
          <a:noFill/>
          <a:ln>
            <a:noFill/>
          </a:ln>
          <a:effectLst/>
        </p:spPr>
      </p:pic>
    </p:spTree>
    <p:extLst>
      <p:ext uri="{BB962C8B-B14F-4D97-AF65-F5344CB8AC3E}">
        <p14:creationId xmlns:p14="http://schemas.microsoft.com/office/powerpoint/2010/main" val="9093086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83009"/>
            <a:ext cx="9833548" cy="1325563"/>
          </a:xfrm>
        </p:spPr>
        <p:txBody>
          <a:bodyPr vert="horz" lIns="91440" tIns="45720" rIns="91440" bIns="45720" rtlCol="0" anchor="b">
            <a:normAutofit/>
          </a:bodyPr>
          <a:lstStyle/>
          <a:p>
            <a:r>
              <a:rPr lang="en-US" sz="5400" u="sng" kern="1200" dirty="0">
                <a:solidFill>
                  <a:schemeClr val="tx2"/>
                </a:solidFill>
                <a:latin typeface="Twinkl Cursive Looped" panose="02000000000000000000" pitchFamily="2" charset="0"/>
              </a:rPr>
              <a:t>Attendance</a:t>
            </a:r>
            <a:endParaRPr lang="en-US" sz="3200" u="sng" kern="1200" dirty="0">
              <a:solidFill>
                <a:schemeClr val="tx2"/>
              </a:solidFill>
              <a:latin typeface="Twinkl Cursive Looped" panose="02000000000000000000" pitchFamily="2" charset="0"/>
            </a:endParaRPr>
          </a:p>
        </p:txBody>
      </p:sp>
      <p:grpSp>
        <p:nvGrpSpPr>
          <p:cNvPr id="22" name="Group 21">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23" name="Freeform: Shape 22">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3">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Shape 24">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6306" y="1823198"/>
            <a:ext cx="9833548" cy="449005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vital that children arrive at school ready to learn at 9am every morning.</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It is disruptive to their learning and others in the class if they are late.</a:t>
            </a:r>
          </a:p>
          <a:p>
            <a:pPr indent="-228600" algn="l">
              <a:lnSpc>
                <a:spcPct val="150000"/>
              </a:lnSpc>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All of our subjects are taught in sequences of learning and missing </a:t>
            </a:r>
            <a:r>
              <a:rPr lang="en-US" sz="2400" dirty="0" smtClean="0">
                <a:solidFill>
                  <a:schemeClr val="tx2"/>
                </a:solidFill>
                <a:latin typeface="Twinkl Cursive Looped" panose="02000000000000000000" pitchFamily="2" charset="0"/>
                <a:ea typeface="+mn-ea"/>
                <a:cs typeface="+mn-cs"/>
              </a:rPr>
              <a:t>any </a:t>
            </a:r>
            <a:r>
              <a:rPr lang="en-US" sz="2400" dirty="0">
                <a:solidFill>
                  <a:schemeClr val="tx2"/>
                </a:solidFill>
                <a:latin typeface="Twinkl Cursive Looped" panose="02000000000000000000" pitchFamily="2" charset="0"/>
                <a:ea typeface="+mn-ea"/>
                <a:cs typeface="+mn-cs"/>
              </a:rPr>
              <a:t>part of the carefully structured sequence could lead to gaps in their understanding.</a:t>
            </a:r>
          </a:p>
        </p:txBody>
      </p:sp>
      <p:grpSp>
        <p:nvGrpSpPr>
          <p:cNvPr id="28" name="Group 27">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29" name="Freeform: Shape 28">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30">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Freeform: Shape 31">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358630" y="1632474"/>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19" name="Picture 18"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4742" y="235364"/>
            <a:ext cx="1452245" cy="1167130"/>
          </a:xfrm>
          <a:prstGeom prst="rect">
            <a:avLst/>
          </a:prstGeom>
          <a:noFill/>
          <a:ln>
            <a:noFill/>
          </a:ln>
          <a:effectLst/>
        </p:spPr>
      </p:pic>
    </p:spTree>
    <p:extLst>
      <p:ext uri="{BB962C8B-B14F-4D97-AF65-F5344CB8AC3E}">
        <p14:creationId xmlns:p14="http://schemas.microsoft.com/office/powerpoint/2010/main" val="14138550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29">
            <a:extLst>
              <a:ext uri="{FF2B5EF4-FFF2-40B4-BE49-F238E27FC236}">
                <a16:creationId xmlns:a16="http://schemas.microsoft.com/office/drawing/2014/main" id="{643A7A40-1AE6-4218-A8E0-8248174A537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31">
            <a:extLst>
              <a:ext uri="{FF2B5EF4-FFF2-40B4-BE49-F238E27FC236}">
                <a16:creationId xmlns:a16="http://schemas.microsoft.com/office/drawing/2014/main" id="{BD8AB40A-4374-4897-B5EE-9F8913476E4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6"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33">
            <a:extLst>
              <a:ext uri="{FF2B5EF4-FFF2-40B4-BE49-F238E27FC236}">
                <a16:creationId xmlns:a16="http://schemas.microsoft.com/office/drawing/2014/main" id="{2783379C-045E-4010-ABDC-A270A0AA1068}"/>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flipH="1">
            <a:off x="-176401" y="170308"/>
            <a:ext cx="2514948" cy="2174333"/>
            <a:chOff x="-305" y="-4155"/>
            <a:chExt cx="2514948" cy="2174333"/>
          </a:xfrm>
        </p:grpSpPr>
        <p:sp>
          <p:nvSpPr>
            <p:cNvPr id="47" name="Freeform: Shape 34">
              <a:extLst>
                <a:ext uri="{FF2B5EF4-FFF2-40B4-BE49-F238E27FC236}">
                  <a16:creationId xmlns:a16="http://schemas.microsoft.com/office/drawing/2014/main" id="{0B0AB1BF-11AE-4CFF-85EC-E51DBD316A03}"/>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35">
              <a:extLst>
                <a:ext uri="{FF2B5EF4-FFF2-40B4-BE49-F238E27FC236}">
                  <a16:creationId xmlns:a16="http://schemas.microsoft.com/office/drawing/2014/main" id="{526548A0-953E-4FBA-97A5-592ACAF42A36}"/>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36">
              <a:extLst>
                <a:ext uri="{FF2B5EF4-FFF2-40B4-BE49-F238E27FC236}">
                  <a16:creationId xmlns:a16="http://schemas.microsoft.com/office/drawing/2014/main" id="{F84FA27B-CD1F-421B-BB4F-B141F02FF471}"/>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8" name="Freeform: Shape 37">
              <a:extLst>
                <a:ext uri="{FF2B5EF4-FFF2-40B4-BE49-F238E27FC236}">
                  <a16:creationId xmlns:a16="http://schemas.microsoft.com/office/drawing/2014/main" id="{3CDBD6AB-1AC7-4807-9C34-01139BB7C22A}"/>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40" name="Group 39">
            <a:extLst>
              <a:ext uri="{FF2B5EF4-FFF2-40B4-BE49-F238E27FC236}">
                <a16:creationId xmlns:a16="http://schemas.microsoft.com/office/drawing/2014/main" id="{F5FDDF18-F156-4D2D-82C6-F55008E338B5}"/>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130553" y="4560734"/>
            <a:ext cx="3061446" cy="2297265"/>
            <a:chOff x="-305" y="-1"/>
            <a:chExt cx="3832880" cy="2876136"/>
          </a:xfrm>
        </p:grpSpPr>
        <p:sp>
          <p:nvSpPr>
            <p:cNvPr id="41" name="Freeform: Shape 40">
              <a:extLst>
                <a:ext uri="{FF2B5EF4-FFF2-40B4-BE49-F238E27FC236}">
                  <a16:creationId xmlns:a16="http://schemas.microsoft.com/office/drawing/2014/main" id="{3822C29E-FFDD-45BC-A286-9C00C8E2D2F4}"/>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C9E2381D-1763-4D42-A3A2-B2345DD35ED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Freeform: Shape 42">
              <a:extLst>
                <a:ext uri="{FF2B5EF4-FFF2-40B4-BE49-F238E27FC236}">
                  <a16:creationId xmlns:a16="http://schemas.microsoft.com/office/drawing/2014/main" id="{D2A622D5-9532-4E0C-B9A8-DAEDD46462E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Freeform: Shape 43">
              <a:extLst>
                <a:ext uri="{FF2B5EF4-FFF2-40B4-BE49-F238E27FC236}">
                  <a16:creationId xmlns:a16="http://schemas.microsoft.com/office/drawing/2014/main" id="{5C0ABE88-5ADF-4A31-8505-78968DBB5D6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2" name="Picture 1"/>
          <p:cNvPicPr>
            <a:picLocks noChangeAspect="1"/>
          </p:cNvPicPr>
          <p:nvPr/>
        </p:nvPicPr>
        <p:blipFill>
          <a:blip r:embed="rId2"/>
          <a:stretch>
            <a:fillRect/>
          </a:stretch>
        </p:blipFill>
        <p:spPr>
          <a:xfrm>
            <a:off x="-3406218" y="-2152164"/>
            <a:ext cx="18288000" cy="10287000"/>
          </a:xfrm>
          <a:prstGeom prst="rect">
            <a:avLst/>
          </a:prstGeom>
        </p:spPr>
      </p:pic>
    </p:spTree>
    <p:extLst>
      <p:ext uri="{BB962C8B-B14F-4D97-AF65-F5344CB8AC3E}">
        <p14:creationId xmlns:p14="http://schemas.microsoft.com/office/powerpoint/2010/main" val="1698421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96613" y="420525"/>
            <a:ext cx="9833548" cy="988047"/>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PE</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2203483"/>
            <a:ext cx="9833548" cy="4233992"/>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The children will have PE on </a:t>
            </a:r>
            <a:r>
              <a:rPr lang="en-US" sz="2400" b="1" dirty="0">
                <a:solidFill>
                  <a:schemeClr val="tx2"/>
                </a:solidFill>
                <a:latin typeface="Twinkl Cursive Looped" panose="02000000000000000000" pitchFamily="2" charset="0"/>
                <a:ea typeface="+mn-ea"/>
                <a:cs typeface="+mn-cs"/>
              </a:rPr>
              <a:t>Tuesday</a:t>
            </a:r>
            <a:r>
              <a:rPr lang="en-US" sz="2400" dirty="0">
                <a:solidFill>
                  <a:schemeClr val="tx2"/>
                </a:solidFill>
                <a:latin typeface="Twinkl Cursive Looped" panose="02000000000000000000" pitchFamily="2" charset="0"/>
                <a:ea typeface="+mn-ea"/>
                <a:cs typeface="+mn-cs"/>
              </a:rPr>
              <a:t> and </a:t>
            </a:r>
            <a:r>
              <a:rPr lang="en-US" sz="2400" b="1" dirty="0" smtClean="0">
                <a:solidFill>
                  <a:schemeClr val="tx2"/>
                </a:solidFill>
                <a:latin typeface="Twinkl Cursive Looped" panose="02000000000000000000" pitchFamily="2" charset="0"/>
                <a:ea typeface="+mn-ea"/>
                <a:cs typeface="+mn-cs"/>
              </a:rPr>
              <a:t>Friday</a:t>
            </a:r>
            <a:r>
              <a:rPr lang="en-US" sz="2400" dirty="0" smtClean="0">
                <a:solidFill>
                  <a:schemeClr val="tx2"/>
                </a:solidFill>
                <a:latin typeface="Twinkl Cursive Looped" panose="02000000000000000000" pitchFamily="2" charset="0"/>
                <a:ea typeface="+mn-ea"/>
                <a:cs typeface="+mn-cs"/>
              </a:rPr>
              <a:t> </a:t>
            </a:r>
            <a:r>
              <a:rPr lang="en-US" sz="2400" dirty="0">
                <a:solidFill>
                  <a:schemeClr val="tx2"/>
                </a:solidFill>
                <a:latin typeface="Twinkl Cursive Looped" panose="02000000000000000000" pitchFamily="2" charset="0"/>
                <a:ea typeface="+mn-ea"/>
                <a:cs typeface="+mn-cs"/>
              </a:rPr>
              <a:t>afternoons. </a:t>
            </a: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can they wear full PE kit on these days: </a:t>
            </a:r>
            <a:r>
              <a:rPr lang="en-US" sz="2400" dirty="0" smtClean="0">
                <a:solidFill>
                  <a:schemeClr val="tx2"/>
                </a:solidFill>
                <a:latin typeface="Twinkl Cursive Looped" panose="02000000000000000000" pitchFamily="2" charset="0"/>
                <a:ea typeface="+mn-ea"/>
                <a:cs typeface="+mn-cs"/>
              </a:rPr>
              <a:t>school</a:t>
            </a:r>
            <a:r>
              <a:rPr lang="en-GB" sz="2400" dirty="0" smtClean="0">
                <a:solidFill>
                  <a:srgbClr val="44546A"/>
                </a:solidFill>
                <a:latin typeface="Twinkl Cursive Looped" panose="02000000000000000000" pitchFamily="2" charset="0"/>
                <a:ea typeface="+mn-ea"/>
                <a:cs typeface="+mn-cs"/>
              </a:rPr>
              <a:t> </a:t>
            </a:r>
            <a:r>
              <a:rPr lang="en-GB" sz="2400" dirty="0">
                <a:solidFill>
                  <a:srgbClr val="44546A"/>
                </a:solidFill>
                <a:latin typeface="Twinkl Cursive Looped" panose="02000000000000000000" pitchFamily="2" charset="0"/>
                <a:ea typeface="+mn-ea"/>
                <a:cs typeface="+mn-cs"/>
              </a:rPr>
              <a:t>hoodie/sweatshirt, plain navy or black shorts/joggers, a plain </a:t>
            </a:r>
            <a:r>
              <a:rPr lang="en-GB" sz="2400" dirty="0" smtClean="0">
                <a:solidFill>
                  <a:srgbClr val="44546A"/>
                </a:solidFill>
                <a:latin typeface="Twinkl Cursive Looped" panose="02000000000000000000" pitchFamily="2" charset="0"/>
                <a:ea typeface="+mn-ea"/>
                <a:cs typeface="+mn-cs"/>
              </a:rPr>
              <a:t>white            t-shirt </a:t>
            </a:r>
            <a:r>
              <a:rPr lang="en-GB" sz="2400" dirty="0">
                <a:solidFill>
                  <a:srgbClr val="44546A"/>
                </a:solidFill>
                <a:latin typeface="Twinkl Cursive Looped" panose="02000000000000000000" pitchFamily="2" charset="0"/>
                <a:ea typeface="+mn-ea"/>
                <a:cs typeface="+mn-cs"/>
              </a:rPr>
              <a:t>and black trainers. </a:t>
            </a:r>
          </a:p>
          <a:p>
            <a:pPr indent="-228600" algn="l">
              <a:spcAft>
                <a:spcPts val="600"/>
              </a:spcAft>
              <a:buFont typeface="Arial" panose="020B0604020202020204" pitchFamily="34" charset="0"/>
              <a:buChar char="•"/>
            </a:pPr>
            <a:endParaRPr lang="en-GB" sz="2400" dirty="0">
              <a:solidFill>
                <a:srgbClr val="44546A"/>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PE hoodies are only to be worn on these PE days </a:t>
            </a:r>
            <a:r>
              <a:rPr lang="en-GB" sz="2400" dirty="0" smtClean="0">
                <a:solidFill>
                  <a:srgbClr val="44546A"/>
                </a:solidFill>
                <a:latin typeface="Twinkl Cursive Looped" panose="02000000000000000000" pitchFamily="2" charset="0"/>
                <a:ea typeface="+mn-ea"/>
                <a:cs typeface="+mn-cs"/>
              </a:rPr>
              <a:t>and not </a:t>
            </a:r>
            <a:r>
              <a:rPr lang="en-GB" sz="2400" dirty="0">
                <a:solidFill>
                  <a:srgbClr val="44546A"/>
                </a:solidFill>
                <a:latin typeface="Twinkl Cursive Looped" panose="02000000000000000000" pitchFamily="2" charset="0"/>
                <a:ea typeface="+mn-ea"/>
                <a:cs typeface="+mn-cs"/>
              </a:rPr>
              <a:t>as part of our full school uniform. </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18" name="Picture 17"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4742" y="241442"/>
            <a:ext cx="1452245" cy="1167130"/>
          </a:xfrm>
          <a:prstGeom prst="rect">
            <a:avLst/>
          </a:prstGeom>
          <a:noFill/>
          <a:ln>
            <a:noFill/>
          </a:ln>
          <a:effectLst/>
        </p:spPr>
      </p:pic>
    </p:spTree>
    <p:extLst>
      <p:ext uri="{BB962C8B-B14F-4D97-AF65-F5344CB8AC3E}">
        <p14:creationId xmlns:p14="http://schemas.microsoft.com/office/powerpoint/2010/main" val="214543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67430" y="420525"/>
            <a:ext cx="9833548" cy="988047"/>
          </a:xfrm>
        </p:spPr>
        <p:txBody>
          <a:bodyPr vert="horz" lIns="91440" tIns="45720" rIns="91440" bIns="45720" rtlCol="0" anchor="b">
            <a:normAutofit/>
          </a:bodyPr>
          <a:lstStyle/>
          <a:p>
            <a:r>
              <a:rPr lang="en-US" sz="4800" u="sng" dirty="0">
                <a:solidFill>
                  <a:schemeClr val="tx2"/>
                </a:solidFill>
                <a:latin typeface="Twinkl Cursive Looped" panose="02000000000000000000" pitchFamily="2" charset="0"/>
              </a:rPr>
              <a:t>Cooperative Learning</a:t>
            </a:r>
            <a:endParaRPr lang="en-US" sz="36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8564" y="1444592"/>
            <a:ext cx="9833548" cy="4992883"/>
          </a:xfrm>
          <a:prstGeom prst="rect">
            <a:avLst/>
          </a:prstGeom>
        </p:spPr>
        <p:txBody>
          <a:bodyPr vert="horz" lIns="91440" tIns="45720" rIns="91440" bIns="45720" rtlCol="0">
            <a:normAutofit fontScale="85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 children will be experiencing their learning in </a:t>
            </a:r>
            <a:r>
              <a:rPr lang="en-GB" sz="2400" dirty="0" smtClean="0">
                <a:solidFill>
                  <a:schemeClr val="tx2"/>
                </a:solidFill>
                <a:latin typeface="Twinkl Cursive Looped" panose="02000000000000000000" pitchFamily="2" charset="0"/>
                <a:ea typeface="+mn-ea"/>
                <a:cs typeface="+mn-cs"/>
              </a:rPr>
              <a:t>groups.</a:t>
            </a:r>
            <a:endParaRPr lang="en-GB"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These groups are carefully </a:t>
            </a:r>
            <a:r>
              <a:rPr lang="en-GB" sz="2400" dirty="0" smtClean="0">
                <a:solidFill>
                  <a:schemeClr val="tx2"/>
                </a:solidFill>
                <a:latin typeface="Twinkl Cursive Looped" panose="02000000000000000000" pitchFamily="2" charset="0"/>
                <a:ea typeface="+mn-ea"/>
                <a:cs typeface="+mn-cs"/>
              </a:rPr>
              <a:t>considered.</a:t>
            </a:r>
            <a:endParaRPr lang="en-GB" sz="2400" dirty="0">
              <a:solidFill>
                <a:schemeClr val="tx2"/>
              </a:solidFill>
              <a:latin typeface="Twinkl Cursive Looped" panose="02000000000000000000" pitchFamily="2" charset="0"/>
              <a:ea typeface="+mn-ea"/>
              <a:cs typeface="+mn-cs"/>
            </a:endParaRP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One of the ideas behind this strategy is to teach children to collaborate, negotiate and succeed whilst working with any of their classmates.</a:t>
            </a:r>
          </a:p>
          <a:p>
            <a:pPr indent="-228600" algn="l">
              <a:lnSpc>
                <a:spcPct val="150000"/>
              </a:lnSpc>
              <a:spcAft>
                <a:spcPts val="600"/>
              </a:spcAft>
              <a:buFont typeface="Arial" panose="020B0604020202020204" pitchFamily="34" charset="0"/>
              <a:buChar char="•"/>
            </a:pPr>
            <a:r>
              <a:rPr lang="en-GB" sz="2400" dirty="0">
                <a:solidFill>
                  <a:schemeClr val="tx2"/>
                </a:solidFill>
                <a:latin typeface="Twinkl Cursive Looped" panose="02000000000000000000" pitchFamily="2" charset="0"/>
                <a:ea typeface="+mn-ea"/>
                <a:cs typeface="+mn-cs"/>
              </a:rPr>
              <a:t>Due to the nature of cooperative learning, these relationships can take time to establish and, as a school, we do not change these groups.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We often find that the most effective collaborative partnerships occur when children are not in the same social circles!</a:t>
            </a:r>
          </a:p>
          <a:p>
            <a:pPr indent="-228600" algn="l">
              <a:lnSpc>
                <a:spcPct val="150000"/>
              </a:lnSpc>
              <a:spcAft>
                <a:spcPts val="600"/>
              </a:spcAft>
              <a:buFont typeface="Arial" panose="020B0604020202020204" pitchFamily="34" charset="0"/>
              <a:buChar char="•"/>
            </a:pPr>
            <a:r>
              <a:rPr lang="en-GB" sz="2400" dirty="0">
                <a:solidFill>
                  <a:srgbClr val="44546A"/>
                </a:solidFill>
                <a:latin typeface="Twinkl Cursive Looped" panose="02000000000000000000" pitchFamily="2" charset="0"/>
                <a:ea typeface="+mn-ea"/>
                <a:cs typeface="+mn-cs"/>
              </a:rPr>
              <a:t>With reference to children’s relationships, it is normal for children to fall out with their peers – and then to make up. This is an essential part of growing up and being part of a community.</a:t>
            </a: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18" name="Picture 17"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74855" y="148253"/>
            <a:ext cx="1452245" cy="1167130"/>
          </a:xfrm>
          <a:prstGeom prst="rect">
            <a:avLst/>
          </a:prstGeom>
          <a:noFill/>
          <a:ln>
            <a:noFill/>
          </a:ln>
          <a:effectLst/>
        </p:spPr>
      </p:pic>
    </p:spTree>
    <p:extLst>
      <p:ext uri="{BB962C8B-B14F-4D97-AF65-F5344CB8AC3E}">
        <p14:creationId xmlns:p14="http://schemas.microsoft.com/office/powerpoint/2010/main" val="399970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Home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924128" y="1741251"/>
            <a:ext cx="10087984" cy="4435813"/>
          </a:xfrm>
          <a:prstGeom prst="rect">
            <a:avLst/>
          </a:prstGeom>
        </p:spPr>
        <p:txBody>
          <a:bodyPr vert="horz" lIns="91440" tIns="45720" rIns="91440" bIns="45720" rtlCol="0">
            <a:normAutofit fontScale="925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endParaRPr lang="en-US" sz="2400" b="1" dirty="0" smtClean="0">
              <a:solidFill>
                <a:schemeClr val="tx2"/>
              </a:solidFill>
              <a:latin typeface="Twinkl Cursive Looped" panose="02000000000000000000" pitchFamily="2" charset="0"/>
              <a:ea typeface="+mn-ea"/>
              <a:cs typeface="+mn-cs"/>
            </a:endParaRPr>
          </a:p>
          <a:p>
            <a:pPr algn="l">
              <a:spcAft>
                <a:spcPts val="600"/>
              </a:spcAft>
            </a:pPr>
            <a:r>
              <a:rPr lang="en-US" sz="2400" b="1" dirty="0" smtClean="0">
                <a:solidFill>
                  <a:schemeClr val="tx2"/>
                </a:solidFill>
                <a:latin typeface="Twinkl Cursive Looped" panose="02000000000000000000" pitchFamily="2" charset="0"/>
                <a:ea typeface="+mn-ea"/>
                <a:cs typeface="+mn-cs"/>
              </a:rPr>
              <a:t>Spelling</a:t>
            </a:r>
            <a:endParaRPr lang="en-US" sz="2400" b="1" dirty="0">
              <a:solidFill>
                <a:schemeClr val="tx2"/>
              </a:solidFill>
              <a:latin typeface="Twinkl Cursive Looped" panose="02000000000000000000" pitchFamily="2" charset="0"/>
              <a:ea typeface="+mn-ea"/>
              <a:cs typeface="+mn-cs"/>
            </a:endParaRPr>
          </a:p>
          <a:p>
            <a:pPr algn="l">
              <a:spcAft>
                <a:spcPts val="600"/>
              </a:spcAft>
            </a:pPr>
            <a:r>
              <a:rPr lang="en-US" sz="2600" dirty="0">
                <a:solidFill>
                  <a:schemeClr val="tx2"/>
                </a:solidFill>
                <a:latin typeface="Twinkl Cursive Looped" panose="02000000000000000000" pitchFamily="2" charset="0"/>
                <a:ea typeface="+mn-ea"/>
                <a:cs typeface="+mn-cs"/>
              </a:rPr>
              <a:t>Weekly </a:t>
            </a:r>
            <a:r>
              <a:rPr lang="en-US" sz="2600" dirty="0" smtClean="0">
                <a:solidFill>
                  <a:schemeClr val="tx2"/>
                </a:solidFill>
                <a:latin typeface="Twinkl Cursive Looped" panose="02000000000000000000" pitchFamily="2" charset="0"/>
                <a:ea typeface="+mn-ea"/>
                <a:cs typeface="+mn-cs"/>
              </a:rPr>
              <a:t>emails will be sent home with the spellings or phonics words the children are learning in that week. </a:t>
            </a:r>
            <a:r>
              <a:rPr lang="en-GB" sz="2600" dirty="0">
                <a:solidFill>
                  <a:srgbClr val="44546A"/>
                </a:solidFill>
                <a:latin typeface="Twinkl Cursive Looped" panose="02000000000000000000" pitchFamily="2" charset="0"/>
              </a:rPr>
              <a:t>These won’t be formally tested in school, but we hope to see the children using them within their independent writing. </a:t>
            </a:r>
            <a:endParaRPr lang="en-US" sz="2600" dirty="0" smtClean="0">
              <a:solidFill>
                <a:schemeClr val="tx2"/>
              </a:solidFill>
              <a:latin typeface="Twinkl Cursive Looped" panose="02000000000000000000" pitchFamily="2" charset="0"/>
              <a:ea typeface="+mn-ea"/>
              <a:cs typeface="+mn-cs"/>
            </a:endParaRPr>
          </a:p>
          <a:p>
            <a:pPr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algn="l">
              <a:spcAft>
                <a:spcPts val="600"/>
              </a:spcAft>
            </a:pPr>
            <a:r>
              <a:rPr lang="en-US" sz="2400" b="1" dirty="0">
                <a:solidFill>
                  <a:schemeClr val="tx2"/>
                </a:solidFill>
                <a:latin typeface="Twinkl Cursive Looped" panose="02000000000000000000" pitchFamily="2" charset="0"/>
                <a:ea typeface="+mn-ea"/>
                <a:cs typeface="+mn-cs"/>
              </a:rPr>
              <a:t>Reading</a:t>
            </a:r>
            <a:r>
              <a:rPr lang="en-US" sz="2400" dirty="0">
                <a:solidFill>
                  <a:schemeClr val="tx2"/>
                </a:solidFill>
                <a:latin typeface="Twinkl Cursive Looped" panose="02000000000000000000" pitchFamily="2" charset="0"/>
                <a:ea typeface="+mn-ea"/>
                <a:cs typeface="+mn-cs"/>
              </a:rPr>
              <a:t> </a:t>
            </a:r>
            <a:r>
              <a:rPr lang="en-US" sz="2600" dirty="0" smtClean="0">
                <a:solidFill>
                  <a:schemeClr val="tx2"/>
                </a:solidFill>
                <a:latin typeface="Twinkl Cursive Looped" panose="02000000000000000000" pitchFamily="2" charset="0"/>
                <a:ea typeface="+mn-ea"/>
                <a:cs typeface="+mn-cs"/>
              </a:rPr>
              <a:t>The </a:t>
            </a:r>
            <a:r>
              <a:rPr lang="en-US" sz="2600" dirty="0">
                <a:solidFill>
                  <a:schemeClr val="tx2"/>
                </a:solidFill>
                <a:latin typeface="Twinkl Cursive Looped" panose="02000000000000000000" pitchFamily="2" charset="0"/>
                <a:ea typeface="+mn-ea"/>
                <a:cs typeface="+mn-cs"/>
              </a:rPr>
              <a:t>expectation is that </a:t>
            </a:r>
            <a:r>
              <a:rPr lang="en-US" sz="2600" dirty="0" smtClean="0">
                <a:solidFill>
                  <a:schemeClr val="tx2"/>
                </a:solidFill>
                <a:latin typeface="Twinkl Cursive Looped" panose="02000000000000000000" pitchFamily="2" charset="0"/>
                <a:ea typeface="+mn-ea"/>
                <a:cs typeface="+mn-cs"/>
              </a:rPr>
              <a:t>all children read daily. </a:t>
            </a:r>
          </a:p>
          <a:p>
            <a:r>
              <a:rPr lang="en-GB" sz="1900" i="1" dirty="0" smtClean="0">
                <a:solidFill>
                  <a:srgbClr val="44546A"/>
                </a:solidFill>
                <a:latin typeface="Twinkl Cursive Looped" panose="02000000000000000000" pitchFamily="2" charset="0"/>
              </a:rPr>
              <a:t>It </a:t>
            </a:r>
            <a:r>
              <a:rPr lang="en-GB" sz="1900" i="1" dirty="0">
                <a:solidFill>
                  <a:srgbClr val="44546A"/>
                </a:solidFill>
                <a:latin typeface="Twinkl Cursive Looped" panose="02000000000000000000" pitchFamily="2" charset="0"/>
              </a:rPr>
              <a:t>is important to remember that just because a book has been read once, it can be looked at/read/discussed again. This helps children to fully understand the text as well as develop good comprehension skills.</a:t>
            </a:r>
          </a:p>
          <a:p>
            <a:endParaRPr lang="en-GB" sz="2200" dirty="0">
              <a:solidFill>
                <a:srgbClr val="44546A"/>
              </a:solidFill>
              <a:latin typeface="Twinkl Cursive Looped" panose="02000000000000000000" pitchFamily="2" charset="0"/>
            </a:endParaRPr>
          </a:p>
          <a:p>
            <a:r>
              <a:rPr lang="en-GB" sz="2200" dirty="0">
                <a:solidFill>
                  <a:srgbClr val="44546A"/>
                </a:solidFill>
                <a:latin typeface="Twinkl Cursive Looped" panose="02000000000000000000" pitchFamily="2" charset="0"/>
              </a:rPr>
              <a:t>Please record any time you read with your child in their Reading Record Book</a:t>
            </a:r>
            <a:r>
              <a:rPr lang="en-GB" sz="2200" dirty="0" smtClean="0">
                <a:solidFill>
                  <a:srgbClr val="44546A"/>
                </a:solidFill>
                <a:latin typeface="Twinkl Cursive Looped" panose="02000000000000000000" pitchFamily="2" charset="0"/>
              </a:rPr>
              <a:t>.</a:t>
            </a:r>
          </a:p>
          <a:p>
            <a:endParaRPr lang="en-GB" sz="2200" dirty="0" smtClean="0">
              <a:solidFill>
                <a:srgbClr val="44546A"/>
              </a:solidFill>
              <a:latin typeface="Twinkl Cursive Looped" panose="02000000000000000000" pitchFamily="2" charset="0"/>
            </a:endParaRPr>
          </a:p>
          <a:p>
            <a:r>
              <a:rPr lang="en-GB" sz="1900" i="1" dirty="0">
                <a:latin typeface="Twinkl Cursive Looped" panose="02000000000000000000" pitchFamily="2" charset="0"/>
              </a:rPr>
              <a:t>Other home leaning activities may be sent home during the term. These will be related to the children’s learning and it would be great if you could help your child to complete these and return them by the date given.</a:t>
            </a:r>
            <a:endParaRPr lang="en-GB" sz="1900" i="1" dirty="0">
              <a:solidFill>
                <a:srgbClr val="44546A"/>
              </a:solidFill>
              <a:latin typeface="Twinkl Cursive Looped" panose="02000000000000000000" pitchFamily="2" charset="0"/>
            </a:endParaRPr>
          </a:p>
          <a:p>
            <a:pPr algn="l">
              <a:spcAft>
                <a:spcPts val="600"/>
              </a:spcAft>
            </a:pPr>
            <a:endParaRPr lang="en-US" sz="2400" dirty="0">
              <a:solidFill>
                <a:schemeClr val="tx2"/>
              </a:solidFill>
              <a:latin typeface="Twinkl Cursive Looped" panose="02000000000000000000" pitchFamily="2" charset="0"/>
              <a:ea typeface="+mn-ea"/>
              <a:cs typeface="+mn-cs"/>
            </a:endParaRPr>
          </a:p>
          <a:p>
            <a:pPr algn="l">
              <a:spcAft>
                <a:spcPts val="600"/>
              </a:spcAft>
            </a:pP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4000" y="1491579"/>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pic>
        <p:nvPicPr>
          <p:cNvPr id="18" name="Picture 17"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384742" y="287062"/>
            <a:ext cx="1452245" cy="1167130"/>
          </a:xfrm>
          <a:prstGeom prst="rect">
            <a:avLst/>
          </a:prstGeom>
          <a:noFill/>
          <a:ln>
            <a:noFill/>
          </a:ln>
          <a:effectLst/>
        </p:spPr>
      </p:pic>
    </p:spTree>
    <p:extLst>
      <p:ext uri="{BB962C8B-B14F-4D97-AF65-F5344CB8AC3E}">
        <p14:creationId xmlns:p14="http://schemas.microsoft.com/office/powerpoint/2010/main" val="1131244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073" y="379223"/>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Celebrating learning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a:extLst>
              <a:ext uri="{FF2B5EF4-FFF2-40B4-BE49-F238E27FC236}">
                <a16:creationId xmlns:a16="http://schemas.microsoft.com/office/drawing/2014/main" id="{570B1B85-4849-B85F-3178-101A3716D5D1}"/>
              </a:ext>
            </a:extLst>
          </p:cNvPr>
          <p:cNvPicPr>
            <a:picLocks noChangeAspect="1"/>
          </p:cNvPicPr>
          <p:nvPr/>
        </p:nvPicPr>
        <p:blipFill>
          <a:blip r:embed="rId2"/>
          <a:stretch>
            <a:fillRect/>
          </a:stretch>
        </p:blipFill>
        <p:spPr>
          <a:xfrm>
            <a:off x="1261964" y="1521843"/>
            <a:ext cx="2541238" cy="3642620"/>
          </a:xfrm>
          <a:prstGeom prst="rect">
            <a:avLst/>
          </a:prstGeom>
        </p:spPr>
      </p:pic>
      <p:pic>
        <p:nvPicPr>
          <p:cNvPr id="10" name="Picture 9">
            <a:extLst>
              <a:ext uri="{FF2B5EF4-FFF2-40B4-BE49-F238E27FC236}">
                <a16:creationId xmlns:a16="http://schemas.microsoft.com/office/drawing/2014/main" id="{C0F8AB4B-32F2-6833-1942-2F494C711EBF}"/>
              </a:ext>
            </a:extLst>
          </p:cNvPr>
          <p:cNvPicPr>
            <a:picLocks noChangeAspect="1"/>
          </p:cNvPicPr>
          <p:nvPr/>
        </p:nvPicPr>
        <p:blipFill>
          <a:blip r:embed="rId3"/>
          <a:stretch>
            <a:fillRect/>
          </a:stretch>
        </p:blipFill>
        <p:spPr>
          <a:xfrm>
            <a:off x="4835244" y="1264939"/>
            <a:ext cx="2521206" cy="3623226"/>
          </a:xfrm>
          <a:prstGeom prst="rect">
            <a:avLst/>
          </a:prstGeom>
        </p:spPr>
      </p:pic>
      <p:pic>
        <p:nvPicPr>
          <p:cNvPr id="12" name="Picture 11">
            <a:extLst>
              <a:ext uri="{FF2B5EF4-FFF2-40B4-BE49-F238E27FC236}">
                <a16:creationId xmlns:a16="http://schemas.microsoft.com/office/drawing/2014/main" id="{28D04A63-D344-9238-8E13-0DBB986C9331}"/>
              </a:ext>
            </a:extLst>
          </p:cNvPr>
          <p:cNvPicPr>
            <a:picLocks noChangeAspect="1"/>
          </p:cNvPicPr>
          <p:nvPr/>
        </p:nvPicPr>
        <p:blipFill>
          <a:blip r:embed="rId4"/>
          <a:stretch>
            <a:fillRect/>
          </a:stretch>
        </p:blipFill>
        <p:spPr>
          <a:xfrm>
            <a:off x="8316845" y="1556021"/>
            <a:ext cx="2523318" cy="3623226"/>
          </a:xfrm>
          <a:prstGeom prst="rect">
            <a:avLst/>
          </a:prstGeom>
        </p:spPr>
      </p:pic>
      <p:pic>
        <p:nvPicPr>
          <p:cNvPr id="14" name="Picture 13">
            <a:extLst>
              <a:ext uri="{FF2B5EF4-FFF2-40B4-BE49-F238E27FC236}">
                <a16:creationId xmlns:a16="http://schemas.microsoft.com/office/drawing/2014/main" id="{99DACE20-A600-BC3E-DC87-A16A4524809B}"/>
              </a:ext>
            </a:extLst>
          </p:cNvPr>
          <p:cNvPicPr>
            <a:picLocks noChangeAspect="1"/>
          </p:cNvPicPr>
          <p:nvPr/>
        </p:nvPicPr>
        <p:blipFill>
          <a:blip r:embed="rId5"/>
          <a:stretch>
            <a:fillRect/>
          </a:stretch>
        </p:blipFill>
        <p:spPr>
          <a:xfrm>
            <a:off x="3471369" y="4477005"/>
            <a:ext cx="5876215" cy="2336090"/>
          </a:xfrm>
          <a:prstGeom prst="rect">
            <a:avLst/>
          </a:prstGeom>
        </p:spPr>
      </p:pic>
      <p:pic>
        <p:nvPicPr>
          <p:cNvPr id="20" name="Picture 19" descr="KN Master Logo tight cro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493525" y="130479"/>
            <a:ext cx="1452245" cy="1167130"/>
          </a:xfrm>
          <a:prstGeom prst="rect">
            <a:avLst/>
          </a:prstGeom>
          <a:noFill/>
          <a:ln>
            <a:noFill/>
          </a:ln>
          <a:effectLst/>
        </p:spPr>
      </p:pic>
      <p:pic>
        <p:nvPicPr>
          <p:cNvPr id="21" name="Picture 20" descr="KN Master Logo tight cro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28753" y="1606938"/>
            <a:ext cx="1452245" cy="1167130"/>
          </a:xfrm>
          <a:prstGeom prst="rect">
            <a:avLst/>
          </a:prstGeom>
          <a:noFill/>
          <a:ln>
            <a:noFill/>
          </a:ln>
          <a:effectLst/>
        </p:spPr>
      </p:pic>
      <p:pic>
        <p:nvPicPr>
          <p:cNvPr id="22" name="Picture 21" descr="KN Master Logo tight cro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9724" y="1343735"/>
            <a:ext cx="1452245" cy="1167130"/>
          </a:xfrm>
          <a:prstGeom prst="rect">
            <a:avLst/>
          </a:prstGeom>
          <a:noFill/>
          <a:ln>
            <a:noFill/>
          </a:ln>
          <a:effectLst/>
        </p:spPr>
      </p:pic>
      <p:pic>
        <p:nvPicPr>
          <p:cNvPr id="23" name="Picture 22" descr="KN Master Logo tight crop"/>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810009" y="1622204"/>
            <a:ext cx="1452245" cy="1167130"/>
          </a:xfrm>
          <a:prstGeom prst="rect">
            <a:avLst/>
          </a:prstGeom>
          <a:noFill/>
          <a:ln>
            <a:noFill/>
          </a:ln>
          <a:effectLst/>
        </p:spPr>
      </p:pic>
    </p:spTree>
    <p:extLst>
      <p:ext uri="{BB962C8B-B14F-4D97-AF65-F5344CB8AC3E}">
        <p14:creationId xmlns:p14="http://schemas.microsoft.com/office/powerpoint/2010/main" val="86501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Displays and </a:t>
            </a:r>
            <a:r>
              <a:rPr lang="en-US" sz="4800" u="sng" dirty="0">
                <a:solidFill>
                  <a:schemeClr val="tx2"/>
                </a:solidFill>
                <a:latin typeface="Twinkl Cursive Looped" panose="02000000000000000000" pitchFamily="2" charset="0"/>
              </a:rPr>
              <a:t>cover sheets</a:t>
            </a:r>
            <a:endParaRPr lang="en-US" sz="4800" u="sng" kern="1200" dirty="0">
              <a:solidFill>
                <a:schemeClr val="tx2"/>
              </a:solidFill>
              <a:latin typeface="Twinkl Cursive Looped" panose="02000000000000000000" pitchFamily="2" charset="0"/>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sp>
        <p:nvSpPr>
          <p:cNvPr id="10" name="TextBox 9">
            <a:extLst>
              <a:ext uri="{FF2B5EF4-FFF2-40B4-BE49-F238E27FC236}">
                <a16:creationId xmlns:a16="http://schemas.microsoft.com/office/drawing/2014/main" id="{E96470E7-7A72-3E52-8F45-773B3D01800F}"/>
              </a:ext>
            </a:extLst>
          </p:cNvPr>
          <p:cNvSpPr txBox="1"/>
          <p:nvPr/>
        </p:nvSpPr>
        <p:spPr>
          <a:xfrm>
            <a:off x="3703783" y="6005722"/>
            <a:ext cx="8321748" cy="369332"/>
          </a:xfrm>
          <a:prstGeom prst="rect">
            <a:avLst/>
          </a:prstGeom>
          <a:noFill/>
        </p:spPr>
        <p:txBody>
          <a:bodyPr wrap="square">
            <a:spAutoFit/>
          </a:bodyPr>
          <a:lstStyle/>
          <a:p>
            <a:r>
              <a:rPr lang="en-GB" dirty="0">
                <a:hlinkClick r:id="rId2"/>
              </a:rPr>
              <a:t>https://</a:t>
            </a:r>
            <a:r>
              <a:rPr lang="en-GB" dirty="0" smtClean="0">
                <a:hlinkClick r:id="rId2"/>
              </a:rPr>
              <a:t>www.kingsnympton.devon.sch.uk/kingsnympton/school-life/our-classes/class-1</a:t>
            </a:r>
            <a:r>
              <a:rPr lang="en-GB" dirty="0" smtClean="0"/>
              <a:t> </a:t>
            </a:r>
            <a:endParaRPr lang="en-GB" dirty="0"/>
          </a:p>
        </p:txBody>
      </p:sp>
      <p:pic>
        <p:nvPicPr>
          <p:cNvPr id="20" name="Picture 19" descr="KN Master Logo tight cro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73285" y="245067"/>
            <a:ext cx="1452245" cy="1167130"/>
          </a:xfrm>
          <a:prstGeom prst="rect">
            <a:avLst/>
          </a:prstGeom>
          <a:noFill/>
          <a:ln>
            <a:noFill/>
          </a:ln>
          <a:effectLst/>
        </p:spPr>
      </p:pic>
      <p:pic>
        <p:nvPicPr>
          <p:cNvPr id="21" name="Picture 20"/>
          <p:cNvPicPr/>
          <p:nvPr/>
        </p:nvPicPr>
        <p:blipFill rotWithShape="1">
          <a:blip r:embed="rId4"/>
          <a:srcRect l="46511" t="22315" r="28471" b="15323"/>
          <a:stretch/>
        </p:blipFill>
        <p:spPr bwMode="auto">
          <a:xfrm>
            <a:off x="410389" y="1255432"/>
            <a:ext cx="3431937" cy="4738968"/>
          </a:xfrm>
          <a:prstGeom prst="rect">
            <a:avLst/>
          </a:prstGeom>
          <a:ln>
            <a:noFill/>
          </a:ln>
          <a:extLst>
            <a:ext uri="{53640926-AAD7-44D8-BBD7-CCE9431645EC}">
              <a14:shadowObscured xmlns:a14="http://schemas.microsoft.com/office/drawing/2010/main"/>
            </a:ext>
          </a:extLst>
        </p:spPr>
      </p:pic>
      <p:pic>
        <p:nvPicPr>
          <p:cNvPr id="22" name="Picture 21"/>
          <p:cNvPicPr/>
          <p:nvPr/>
        </p:nvPicPr>
        <p:blipFill rotWithShape="1">
          <a:blip r:embed="rId5"/>
          <a:srcRect l="19429" t="4279" r="19860" b="8903"/>
          <a:stretch/>
        </p:blipFill>
        <p:spPr bwMode="auto">
          <a:xfrm>
            <a:off x="5131609" y="1739267"/>
            <a:ext cx="4927524" cy="362706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97409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238232" y="14505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Curriculum map</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1523847" y="1529415"/>
            <a:ext cx="9144000" cy="121548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GB" sz="5400" u="sng" dirty="0">
                <a:latin typeface="Twinkl Cursive Looped" panose="02000000000000000000" pitchFamily="2" charset="0"/>
              </a:rPr>
              <a:t> </a:t>
            </a:r>
            <a:endParaRPr lang="en-GB" sz="5400" u="sng">
              <a:latin typeface="Twinkl Cursive Looped" panose="02000000000000000000" pitchFamily="2" charset="0"/>
            </a:endParaRPr>
          </a:p>
        </p:txBody>
      </p:sp>
      <p:sp>
        <p:nvSpPr>
          <p:cNvPr id="11" name="TextBox 10">
            <a:extLst>
              <a:ext uri="{FF2B5EF4-FFF2-40B4-BE49-F238E27FC236}">
                <a16:creationId xmlns:a16="http://schemas.microsoft.com/office/drawing/2014/main" id="{252092DC-0D5C-3A73-BB76-F0DFEFD268C7}"/>
              </a:ext>
            </a:extLst>
          </p:cNvPr>
          <p:cNvSpPr txBox="1"/>
          <p:nvPr/>
        </p:nvSpPr>
        <p:spPr>
          <a:xfrm>
            <a:off x="123839" y="6401112"/>
            <a:ext cx="9497505" cy="369332"/>
          </a:xfrm>
          <a:prstGeom prst="rect">
            <a:avLst/>
          </a:prstGeom>
          <a:noFill/>
        </p:spPr>
        <p:txBody>
          <a:bodyPr wrap="square">
            <a:spAutoFit/>
          </a:bodyPr>
          <a:lstStyle/>
          <a:p>
            <a:r>
              <a:rPr lang="en-GB" dirty="0">
                <a:hlinkClick r:id="rId2"/>
              </a:rPr>
              <a:t>https://www.winkleigh.devon.sch.uk/page/?title=Our+Curriculum+in+Detail&amp;pid=191</a:t>
            </a:r>
            <a:endParaRPr lang="en-GB" dirty="0"/>
          </a:p>
        </p:txBody>
      </p:sp>
      <p:pic>
        <p:nvPicPr>
          <p:cNvPr id="19" name="Picture 18" descr="KN Master Logo tight crop"/>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384742" y="287062"/>
            <a:ext cx="1452245" cy="1167130"/>
          </a:xfrm>
          <a:prstGeom prst="rect">
            <a:avLst/>
          </a:prstGeom>
          <a:noFill/>
          <a:ln>
            <a:noFill/>
          </a:ln>
          <a:effectLst/>
        </p:spPr>
      </p:pic>
      <p:pic>
        <p:nvPicPr>
          <p:cNvPr id="5" name="Picture 4"/>
          <p:cNvPicPr>
            <a:picLocks noChangeAspect="1"/>
          </p:cNvPicPr>
          <p:nvPr/>
        </p:nvPicPr>
        <p:blipFill>
          <a:blip r:embed="rId4"/>
          <a:stretch>
            <a:fillRect/>
          </a:stretch>
        </p:blipFill>
        <p:spPr>
          <a:xfrm>
            <a:off x="-2988994" y="-3006343"/>
            <a:ext cx="18288000" cy="10287000"/>
          </a:xfrm>
          <a:prstGeom prst="rect">
            <a:avLst/>
          </a:prstGeom>
        </p:spPr>
      </p:pic>
    </p:spTree>
    <p:extLst>
      <p:ext uri="{BB962C8B-B14F-4D97-AF65-F5344CB8AC3E}">
        <p14:creationId xmlns:p14="http://schemas.microsoft.com/office/powerpoint/2010/main" val="6264348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9226" y="264114"/>
            <a:ext cx="9833548" cy="916158"/>
          </a:xfrm>
        </p:spPr>
        <p:txBody>
          <a:bodyPr vert="horz" lIns="91440" tIns="45720" rIns="91440" bIns="45720" rtlCol="0" anchor="b">
            <a:normAutofit/>
          </a:bodyPr>
          <a:lstStyle/>
          <a:p>
            <a:r>
              <a:rPr lang="en-US" sz="4800" u="sng" kern="1200" dirty="0">
                <a:solidFill>
                  <a:schemeClr val="tx2"/>
                </a:solidFill>
                <a:latin typeface="Twinkl Cursive Looped" panose="02000000000000000000" pitchFamily="2" charset="0"/>
              </a:rPr>
              <a:t>Trips</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755931" y="1327759"/>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Autumn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This term we will be visiting </a:t>
            </a:r>
            <a:r>
              <a:rPr lang="en-US" sz="2400" dirty="0" smtClean="0">
                <a:latin typeface="Twinkl Cursive Looped" panose="02000000000000000000" pitchFamily="2" charset="0"/>
                <a:ea typeface="+mn-ea"/>
                <a:cs typeface="+mn-cs"/>
              </a:rPr>
              <a:t>Bear Town in </a:t>
            </a:r>
            <a:r>
              <a:rPr lang="en-US" sz="2400" dirty="0" err="1" smtClean="0">
                <a:latin typeface="Twinkl Cursive Looped" panose="02000000000000000000" pitchFamily="2" charset="0"/>
                <a:ea typeface="+mn-ea"/>
                <a:cs typeface="+mn-cs"/>
              </a:rPr>
              <a:t>Cullompton</a:t>
            </a:r>
            <a:r>
              <a:rPr lang="en-US" sz="2400" dirty="0" smtClean="0">
                <a:latin typeface="Twinkl Cursive Looped" panose="02000000000000000000" pitchFamily="2" charset="0"/>
                <a:ea typeface="+mn-ea"/>
                <a:cs typeface="+mn-cs"/>
              </a:rPr>
              <a:t>.</a:t>
            </a:r>
            <a:endParaRPr lang="en-US" sz="2400" dirty="0">
              <a:solidFill>
                <a:schemeClr val="tx2"/>
              </a:solidFill>
              <a:latin typeface="Twinkl Cursive Looped" panose="02000000000000000000" pitchFamily="2" charset="0"/>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Title 1">
            <a:extLst>
              <a:ext uri="{FF2B5EF4-FFF2-40B4-BE49-F238E27FC236}">
                <a16:creationId xmlns:a16="http://schemas.microsoft.com/office/drawing/2014/main" id="{77FBEF7F-0DD3-4DAB-85ED-7E11FEADA84B}"/>
              </a:ext>
            </a:extLst>
          </p:cNvPr>
          <p:cNvSpPr txBox="1">
            <a:spLocks/>
          </p:cNvSpPr>
          <p:nvPr/>
        </p:nvSpPr>
        <p:spPr>
          <a:xfrm>
            <a:off x="755931" y="4835785"/>
            <a:ext cx="10981425" cy="1842105"/>
          </a:xfrm>
          <a:prstGeom prst="rect">
            <a:avLst/>
          </a:prstGeom>
        </p:spPr>
        <p:txBody>
          <a:bodyPr vert="horz" lIns="91440" tIns="45720" rIns="91440" bIns="45720" rtlCol="0" anchor="b">
            <a:normAutofit fontScale="70000" lnSpcReduction="2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spcAft>
                <a:spcPts val="600"/>
              </a:spcAft>
            </a:pPr>
            <a:r>
              <a:rPr lang="en-GB" sz="2600" i="1" dirty="0">
                <a:latin typeface="Twinkl Cursive Looped" panose="02000000000000000000" pitchFamily="2" charset="0"/>
              </a:rPr>
              <a:t>We are planning as many trips as possible for this year, but there are no additional funds to support these, so we do rely on parent’s support. Please ensure you return consent forms as quickly as possible. If you have any worries about these trips, please email admin and we will do all we can to help you.</a:t>
            </a:r>
          </a:p>
          <a:p>
            <a:pPr>
              <a:spcAft>
                <a:spcPts val="600"/>
              </a:spcAft>
            </a:pPr>
            <a:endParaRPr lang="en-GB" sz="3200" dirty="0" smtClean="0">
              <a:solidFill>
                <a:srgbClr val="44546A"/>
              </a:solidFill>
              <a:latin typeface="Twinkl Cursive Looped" panose="02000000000000000000" pitchFamily="2" charset="0"/>
            </a:endParaRPr>
          </a:p>
          <a:p>
            <a:pPr>
              <a:spcAft>
                <a:spcPts val="600"/>
              </a:spcAft>
            </a:pPr>
            <a:r>
              <a:rPr lang="en-GB" sz="3400" dirty="0" smtClean="0">
                <a:solidFill>
                  <a:srgbClr val="44546A"/>
                </a:solidFill>
                <a:latin typeface="Twinkl Cursive Looped" panose="02000000000000000000" pitchFamily="2" charset="0"/>
              </a:rPr>
              <a:t>As </a:t>
            </a:r>
            <a:r>
              <a:rPr lang="en-GB" sz="3400" dirty="0">
                <a:solidFill>
                  <a:srgbClr val="44546A"/>
                </a:solidFill>
                <a:latin typeface="Twinkl Cursive Looped" panose="02000000000000000000" pitchFamily="2" charset="0"/>
              </a:rPr>
              <a:t>well as these trips, we look forward to </a:t>
            </a:r>
            <a:r>
              <a:rPr lang="en-GB" sz="3400" dirty="0" smtClean="0">
                <a:solidFill>
                  <a:srgbClr val="44546A"/>
                </a:solidFill>
                <a:latin typeface="Twinkl Cursive Looped" panose="02000000000000000000" pitchFamily="2" charset="0"/>
              </a:rPr>
              <a:t>experiencing other events and workshops throughout </a:t>
            </a:r>
            <a:r>
              <a:rPr lang="en-GB" sz="3400" dirty="0">
                <a:solidFill>
                  <a:srgbClr val="44546A"/>
                </a:solidFill>
                <a:latin typeface="Twinkl Cursive Looped" panose="02000000000000000000" pitchFamily="2" charset="0"/>
              </a:rPr>
              <a:t>the year</a:t>
            </a:r>
            <a:r>
              <a:rPr lang="en-GB" sz="3400" dirty="0" smtClean="0">
                <a:solidFill>
                  <a:srgbClr val="44546A"/>
                </a:solidFill>
                <a:latin typeface="Twinkl Cursive Looped" panose="02000000000000000000" pitchFamily="2" charset="0"/>
              </a:rPr>
              <a:t>.  </a:t>
            </a:r>
            <a:endParaRPr lang="en-GB" sz="3400" dirty="0">
              <a:solidFill>
                <a:srgbClr val="44546A"/>
              </a:solidFill>
              <a:latin typeface="Twinkl Cursive Looped" panose="02000000000000000000" pitchFamily="2" charset="0"/>
            </a:endParaRPr>
          </a:p>
        </p:txBody>
      </p:sp>
      <p:sp>
        <p:nvSpPr>
          <p:cNvPr id="6" name="Title 1">
            <a:extLst>
              <a:ext uri="{FF2B5EF4-FFF2-40B4-BE49-F238E27FC236}">
                <a16:creationId xmlns:a16="http://schemas.microsoft.com/office/drawing/2014/main" id="{AE994602-AE5A-1E9F-4578-25A9AD65D1F5}"/>
              </a:ext>
            </a:extLst>
          </p:cNvPr>
          <p:cNvSpPr txBox="1">
            <a:spLocks/>
          </p:cNvSpPr>
          <p:nvPr/>
        </p:nvSpPr>
        <p:spPr>
          <a:xfrm>
            <a:off x="8074309" y="1327758"/>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a:latin typeface="Twinkl Cursive Looped" panose="02000000000000000000" pitchFamily="2" charset="0"/>
                <a:ea typeface="+mn-ea"/>
                <a:cs typeface="+mn-cs"/>
              </a:rPr>
              <a:t>Summer 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smtClean="0">
                <a:solidFill>
                  <a:schemeClr val="tx2"/>
                </a:solidFill>
                <a:latin typeface="Twinkl Cursive Looped" panose="02000000000000000000" pitchFamily="2" charset="0"/>
                <a:ea typeface="+mn-ea"/>
                <a:cs typeface="+mn-cs"/>
              </a:rPr>
              <a:t>This term we will be visiting </a:t>
            </a:r>
            <a:r>
              <a:rPr lang="en-US" sz="2400" dirty="0" err="1" smtClean="0">
                <a:solidFill>
                  <a:schemeClr val="tx2"/>
                </a:solidFill>
                <a:latin typeface="Twinkl Cursive Looped" panose="02000000000000000000" pitchFamily="2" charset="0"/>
                <a:ea typeface="+mn-ea"/>
                <a:cs typeface="+mn-cs"/>
              </a:rPr>
              <a:t>Crooklets</a:t>
            </a:r>
            <a:r>
              <a:rPr lang="en-US" sz="2400" dirty="0" smtClean="0">
                <a:solidFill>
                  <a:schemeClr val="tx2"/>
                </a:solidFill>
                <a:latin typeface="Twinkl Cursive Looped" panose="02000000000000000000" pitchFamily="2" charset="0"/>
                <a:ea typeface="+mn-ea"/>
                <a:cs typeface="+mn-cs"/>
              </a:rPr>
              <a:t> Beach.</a:t>
            </a:r>
            <a:endParaRPr lang="en-US" sz="2400" dirty="0">
              <a:solidFill>
                <a:schemeClr val="tx2"/>
              </a:solidFill>
              <a:latin typeface="Twinkl Cursive Looped" panose="02000000000000000000" pitchFamily="2" charset="0"/>
              <a:ea typeface="+mn-ea"/>
              <a:cs typeface="+mn-cs"/>
            </a:endParaRPr>
          </a:p>
        </p:txBody>
      </p:sp>
      <p:pic>
        <p:nvPicPr>
          <p:cNvPr id="19" name="Picture 18"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47837" y="135298"/>
            <a:ext cx="1452245" cy="1167130"/>
          </a:xfrm>
          <a:prstGeom prst="rect">
            <a:avLst/>
          </a:prstGeom>
          <a:noFill/>
          <a:ln>
            <a:noFill/>
          </a:ln>
          <a:effectLst/>
        </p:spPr>
      </p:pic>
      <p:sp>
        <p:nvSpPr>
          <p:cNvPr id="20" name="Title 1">
            <a:extLst>
              <a:ext uri="{FF2B5EF4-FFF2-40B4-BE49-F238E27FC236}">
                <a16:creationId xmlns:a16="http://schemas.microsoft.com/office/drawing/2014/main" id="{11AF6D70-8A9B-41B3-AF34-BDA258A9D302}"/>
              </a:ext>
            </a:extLst>
          </p:cNvPr>
          <p:cNvSpPr txBox="1">
            <a:spLocks/>
          </p:cNvSpPr>
          <p:nvPr/>
        </p:nvSpPr>
        <p:spPr>
          <a:xfrm>
            <a:off x="4415120" y="1324302"/>
            <a:ext cx="3424136" cy="3071935"/>
          </a:xfrm>
          <a:prstGeom prst="rect">
            <a:avLst/>
          </a:prstGeom>
          <a:solidFill>
            <a:srgbClr val="D7E7CE"/>
          </a:solidFill>
          <a:ln>
            <a:solidFill>
              <a:srgbClr val="44546A"/>
            </a:solidFill>
          </a:ln>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spcAft>
                <a:spcPts val="600"/>
              </a:spcAft>
            </a:pPr>
            <a:r>
              <a:rPr lang="en-US" sz="2400" b="1" dirty="0" smtClean="0">
                <a:latin typeface="Twinkl Cursive Looped" panose="02000000000000000000" pitchFamily="2" charset="0"/>
                <a:ea typeface="+mn-ea"/>
                <a:cs typeface="+mn-cs"/>
              </a:rPr>
              <a:t>Spring </a:t>
            </a:r>
            <a:r>
              <a:rPr lang="en-US" sz="2400" b="1" dirty="0">
                <a:latin typeface="Twinkl Cursive Looped" panose="02000000000000000000" pitchFamily="2" charset="0"/>
                <a:ea typeface="+mn-ea"/>
                <a:cs typeface="+mn-cs"/>
              </a:rPr>
              <a:t>term </a:t>
            </a:r>
            <a:endParaRPr lang="en-US" sz="2400" dirty="0">
              <a:latin typeface="Twinkl Cursive Looped" panose="02000000000000000000" pitchFamily="2" charset="0"/>
              <a:ea typeface="+mn-ea"/>
              <a:cs typeface="+mn-cs"/>
            </a:endParaRPr>
          </a:p>
          <a:p>
            <a:pPr algn="l">
              <a:spcAft>
                <a:spcPts val="600"/>
              </a:spcAft>
            </a:pPr>
            <a:endParaRPr lang="en-US" sz="2400" dirty="0">
              <a:latin typeface="Twinkl Cursive Looped" panose="02000000000000000000" pitchFamily="2" charset="0"/>
              <a:ea typeface="+mn-ea"/>
              <a:cs typeface="+mn-cs"/>
            </a:endParaRPr>
          </a:p>
          <a:p>
            <a:pPr algn="l">
              <a:spcAft>
                <a:spcPts val="600"/>
              </a:spcAft>
            </a:pPr>
            <a:r>
              <a:rPr lang="en-US" sz="2400" dirty="0">
                <a:latin typeface="Twinkl Cursive Looped" panose="02000000000000000000" pitchFamily="2" charset="0"/>
                <a:ea typeface="+mn-ea"/>
                <a:cs typeface="+mn-cs"/>
              </a:rPr>
              <a:t>This term we will be </a:t>
            </a:r>
            <a:r>
              <a:rPr lang="en-US" sz="2400" dirty="0" smtClean="0">
                <a:latin typeface="Twinkl Cursive Looped" panose="02000000000000000000" pitchFamily="2" charset="0"/>
                <a:ea typeface="+mn-ea"/>
                <a:cs typeface="+mn-cs"/>
              </a:rPr>
              <a:t>visiting Northam Burrows.</a:t>
            </a:r>
            <a:endParaRPr lang="en-US" sz="2400" dirty="0">
              <a:solidFill>
                <a:schemeClr val="tx2"/>
              </a:solidFill>
              <a:latin typeface="Twinkl Cursive Looped" panose="02000000000000000000" pitchFamily="2" charset="0"/>
              <a:ea typeface="+mn-ea"/>
              <a:cs typeface="+mn-cs"/>
            </a:endParaRPr>
          </a:p>
        </p:txBody>
      </p:sp>
    </p:spTree>
    <p:extLst>
      <p:ext uri="{BB962C8B-B14F-4D97-AF65-F5344CB8AC3E}">
        <p14:creationId xmlns:p14="http://schemas.microsoft.com/office/powerpoint/2010/main" val="8373171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Communication</a:t>
            </a:r>
            <a:r>
              <a:rPr lang="en-US" sz="3600" u="sng" kern="1200" dirty="0">
                <a:solidFill>
                  <a:schemeClr val="tx2"/>
                </a:solidFill>
                <a:latin typeface="+mj-lt"/>
                <a:ea typeface="+mj-ea"/>
                <a:cs typeface="+mj-cs"/>
              </a:rPr>
              <a:t> </a:t>
            </a: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2149813"/>
            <a:ext cx="9833548" cy="3637133"/>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If you have any questions about anything regarding your child, please do not hesitate to contact myself as the class teacher.</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Please email </a:t>
            </a:r>
            <a:r>
              <a:rPr lang="en-US" sz="2400" b="1" u="sng" dirty="0" smtClean="0">
                <a:solidFill>
                  <a:schemeClr val="tx2"/>
                </a:solidFill>
                <a:latin typeface="Twinkl Cursive Looped" panose="02000000000000000000" pitchFamily="2" charset="0"/>
                <a:ea typeface="+mn-ea"/>
                <a:cs typeface="+mn-cs"/>
              </a:rPr>
              <a:t>admin@kingsnympton.devon.sch.uk </a:t>
            </a:r>
            <a:r>
              <a:rPr lang="en-US" sz="2400" dirty="0">
                <a:solidFill>
                  <a:schemeClr val="tx2"/>
                </a:solidFill>
                <a:latin typeface="Twinkl Cursive Looped" panose="02000000000000000000" pitchFamily="2" charset="0"/>
                <a:ea typeface="+mn-ea"/>
                <a:cs typeface="+mn-cs"/>
              </a:rPr>
              <a:t>.We will always try to get a reply to you within 48 hours.</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As a school, we take allegations of bullying very seriously. Should you have a concern regarding this, speak to me straight away and a full investigation will be carried out.</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73285" y="245067"/>
            <a:ext cx="1452245" cy="1167130"/>
          </a:xfrm>
          <a:prstGeom prst="rect">
            <a:avLst/>
          </a:prstGeom>
          <a:noFill/>
          <a:ln>
            <a:noFill/>
          </a:ln>
          <a:effectLst/>
        </p:spPr>
      </p:pic>
    </p:spTree>
    <p:extLst>
      <p:ext uri="{BB962C8B-B14F-4D97-AF65-F5344CB8AC3E}">
        <p14:creationId xmlns:p14="http://schemas.microsoft.com/office/powerpoint/2010/main" val="39644486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178564" y="98109"/>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Online Safety</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itle 1">
            <a:extLst>
              <a:ext uri="{FF2B5EF4-FFF2-40B4-BE49-F238E27FC236}">
                <a16:creationId xmlns:a16="http://schemas.microsoft.com/office/drawing/2014/main" id="{11AF6D70-8A9B-41B3-AF34-BDA258A9D302}"/>
              </a:ext>
            </a:extLst>
          </p:cNvPr>
          <p:cNvSpPr txBox="1">
            <a:spLocks/>
          </p:cNvSpPr>
          <p:nvPr/>
        </p:nvSpPr>
        <p:spPr>
          <a:xfrm>
            <a:off x="1179226" y="1550927"/>
            <a:ext cx="9833548" cy="4236020"/>
          </a:xfrm>
          <a:prstGeom prst="rect">
            <a:avLst/>
          </a:prstGeom>
        </p:spPr>
        <p:txBody>
          <a:bodyPr vert="horz" lIns="91440" tIns="45720" rIns="91440" bIns="45720" rtlCol="0">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After reading the government’s most recent Keeping Children Safe in Education document, alongside our training and experiences nationally,, we would ask you to be extra vigilant with your children’s online activities at home.</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We have received extra guidance regarding how we filter and monitor children’s internet usage whilst in school from the government.</a:t>
            </a:r>
          </a:p>
          <a:p>
            <a:pPr marL="342900" indent="-228600" algn="l">
              <a:spcAft>
                <a:spcPts val="600"/>
              </a:spcAft>
              <a:buFont typeface="Arial" panose="020B0604020202020204" pitchFamily="34" charset="0"/>
              <a:buChar char="•"/>
            </a:pPr>
            <a:endParaRPr lang="en-US" sz="2400" dirty="0">
              <a:solidFill>
                <a:schemeClr val="tx2"/>
              </a:solidFill>
              <a:latin typeface="Twinkl Cursive Looped" panose="02000000000000000000" pitchFamily="2" charset="0"/>
              <a:ea typeface="+mn-ea"/>
              <a:cs typeface="+mn-cs"/>
            </a:endParaRPr>
          </a:p>
          <a:p>
            <a:pPr marL="342900" indent="-228600" algn="l">
              <a:spcAft>
                <a:spcPts val="600"/>
              </a:spcAft>
              <a:buFont typeface="Arial" panose="020B0604020202020204" pitchFamily="34" charset="0"/>
              <a:buChar char="•"/>
            </a:pPr>
            <a:r>
              <a:rPr lang="en-US" sz="2400" dirty="0">
                <a:solidFill>
                  <a:schemeClr val="tx2"/>
                </a:solidFill>
                <a:latin typeface="Twinkl Cursive Looped" panose="02000000000000000000" pitchFamily="2" charset="0"/>
                <a:ea typeface="+mn-ea"/>
                <a:cs typeface="+mn-cs"/>
              </a:rPr>
              <a:t>Online safety will continue to be taught as part of the ICT curriculum each term.</a:t>
            </a:r>
          </a:p>
          <a:p>
            <a:pPr marL="342900" indent="-228600" algn="l">
              <a:spcAft>
                <a:spcPts val="600"/>
              </a:spcAft>
              <a:buFont typeface="Arial" panose="020B0604020202020204" pitchFamily="34" charset="0"/>
              <a:buChar char="•"/>
            </a:pPr>
            <a:endParaRPr lang="en-US" sz="1800" dirty="0">
              <a:solidFill>
                <a:schemeClr val="tx2"/>
              </a:solidFill>
              <a:latin typeface="+mn-lt"/>
              <a:ea typeface="+mn-ea"/>
              <a:cs typeface="+mn-cs"/>
            </a:endParaRPr>
          </a:p>
        </p:txBody>
      </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7" name="Picture 16"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73285" y="245067"/>
            <a:ext cx="1452245" cy="1167130"/>
          </a:xfrm>
          <a:prstGeom prst="rect">
            <a:avLst/>
          </a:prstGeom>
          <a:noFill/>
          <a:ln>
            <a:noFill/>
          </a:ln>
          <a:effectLst/>
        </p:spPr>
      </p:pic>
    </p:spTree>
    <p:extLst>
      <p:ext uri="{BB962C8B-B14F-4D97-AF65-F5344CB8AC3E}">
        <p14:creationId xmlns:p14="http://schemas.microsoft.com/office/powerpoint/2010/main" val="16340825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43C823D3-D619-407C-89E0-C6F6B1E7A42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047F8E3E-2FFA-4A0F-B3C7-E57ADDCFB41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17162E12-881D-4815-BE28-5FB705DAB603}"/>
              </a:ext>
            </a:extLst>
          </p:cNvPr>
          <p:cNvSpPr>
            <a:spLocks noGrp="1"/>
          </p:cNvSpPr>
          <p:nvPr>
            <p:ph type="ctrTitle"/>
          </p:nvPr>
        </p:nvSpPr>
        <p:spPr>
          <a:xfrm>
            <a:off x="1022921" y="2608701"/>
            <a:ext cx="9833548" cy="1325563"/>
          </a:xfrm>
        </p:spPr>
        <p:txBody>
          <a:bodyPr vert="horz" lIns="91440" tIns="45720" rIns="91440" bIns="45720" rtlCol="0" anchor="b">
            <a:normAutofit/>
          </a:bodyPr>
          <a:lstStyle/>
          <a:p>
            <a:r>
              <a:rPr lang="en-US" sz="4400" u="sng" kern="1200" dirty="0">
                <a:solidFill>
                  <a:schemeClr val="tx2"/>
                </a:solidFill>
                <a:latin typeface="Twinkl Cursive Looped" panose="02000000000000000000" pitchFamily="2" charset="0"/>
              </a:rPr>
              <a:t>Any questions?</a:t>
            </a:r>
            <a:endParaRPr lang="en-US" sz="3600" u="sng" kern="1200" dirty="0">
              <a:solidFill>
                <a:schemeClr val="tx2"/>
              </a:solidFill>
              <a:latin typeface="+mj-lt"/>
              <a:ea typeface="+mj-ea"/>
              <a:cs typeface="+mj-cs"/>
            </a:endParaRPr>
          </a:p>
        </p:txBody>
      </p:sp>
      <p:grpSp>
        <p:nvGrpSpPr>
          <p:cNvPr id="31" name="Group 30">
            <a:extLst>
              <a:ext uri="{FF2B5EF4-FFF2-40B4-BE49-F238E27FC236}">
                <a16:creationId xmlns:a16="http://schemas.microsoft.com/office/drawing/2014/main" id="{33D939F1-7ABE-4D0E-946A-43F37F556AFD}"/>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3346102" cy="2510865"/>
            <a:chOff x="-305" y="-1"/>
            <a:chExt cx="3832880" cy="2876136"/>
          </a:xfrm>
        </p:grpSpPr>
        <p:sp>
          <p:nvSpPr>
            <p:cNvPr id="32" name="Freeform: Shape 31">
              <a:extLst>
                <a:ext uri="{FF2B5EF4-FFF2-40B4-BE49-F238E27FC236}">
                  <a16:creationId xmlns:a16="http://schemas.microsoft.com/office/drawing/2014/main" id="{63FE0426-0FE4-451E-A8BB-08DA6A6AC200}"/>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4A32F7E8-35B4-451F-AA07-AECF7CA1D53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1097796-C3C8-4772-9EBD-9F5CA368F5A2}"/>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EC4BC137-BB50-4235-A83F-4B4EEE15904C}"/>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7" name="Group 36">
            <a:extLst>
              <a:ext uri="{FF2B5EF4-FFF2-40B4-BE49-F238E27FC236}">
                <a16:creationId xmlns:a16="http://schemas.microsoft.com/office/drawing/2014/main" id="{9DB3963A-4187-4A72-9DA4-CA6BADE22931}"/>
              </a:ext>
              <a:ext uri="{C183D7F6-B498-43B3-948B-1728B52AA6E4}">
                <adec:decorative xmlns=""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072780" y="3734338"/>
            <a:ext cx="3878664" cy="2368659"/>
            <a:chOff x="6867015" y="-1"/>
            <a:chExt cx="5324985" cy="3251912"/>
          </a:xfrm>
          <a:solidFill>
            <a:schemeClr val="accent5">
              <a:alpha val="10000"/>
            </a:schemeClr>
          </a:solidFill>
        </p:grpSpPr>
        <p:sp>
          <p:nvSpPr>
            <p:cNvPr id="38" name="Freeform: Shape 37">
              <a:extLst>
                <a:ext uri="{FF2B5EF4-FFF2-40B4-BE49-F238E27FC236}">
                  <a16:creationId xmlns:a16="http://schemas.microsoft.com/office/drawing/2014/main" id="{2428E75E-001A-4568-B035-574F1303EF58}"/>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Freeform: Shape 38">
              <a:extLst>
                <a:ext uri="{FF2B5EF4-FFF2-40B4-BE49-F238E27FC236}">
                  <a16:creationId xmlns:a16="http://schemas.microsoft.com/office/drawing/2014/main" id="{64AC8CFC-1164-4525-82A0-25F75ADCF4CD}"/>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6F35C856-5B70-4CA2-BB8F-A37197D8F94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50FD8B0-DE97-47B1-84ED-67A3BD00FE2F}"/>
                </a:ext>
                <a:ext uri="{C183D7F6-B498-43B3-948B-1728B52AA6E4}">
                  <adec:decorative xmlns=""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6" name="Picture 15" descr="KN Master Logo tight cro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73285" y="245067"/>
            <a:ext cx="1452245" cy="1167130"/>
          </a:xfrm>
          <a:prstGeom prst="rect">
            <a:avLst/>
          </a:prstGeom>
          <a:noFill/>
          <a:ln>
            <a:noFill/>
          </a:ln>
          <a:effectLst/>
        </p:spPr>
      </p:pic>
    </p:spTree>
    <p:extLst>
      <p:ext uri="{BB962C8B-B14F-4D97-AF65-F5344CB8AC3E}">
        <p14:creationId xmlns:p14="http://schemas.microsoft.com/office/powerpoint/2010/main" val="21463252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8186</TotalTime>
  <Words>761</Words>
  <Application>Microsoft Office PowerPoint</Application>
  <PresentationFormat>Widescreen</PresentationFormat>
  <Paragraphs>75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Twinkl Cursive Looped</vt:lpstr>
      <vt:lpstr>Office Theme</vt:lpstr>
      <vt:lpstr>Class 1  Welcome meeting 2023-2024 </vt:lpstr>
      <vt:lpstr>Daily routines</vt:lpstr>
      <vt:lpstr>Attendance</vt:lpstr>
      <vt:lpstr>PowerPoint Presentation</vt:lpstr>
      <vt:lpstr>PE</vt:lpstr>
      <vt:lpstr>Cooperative Learning</vt:lpstr>
      <vt:lpstr>Home learning </vt:lpstr>
      <vt:lpstr>Celebrating learning </vt:lpstr>
      <vt:lpstr>Displays and cover sheets</vt:lpstr>
      <vt:lpstr>Curriculum map</vt:lpstr>
      <vt:lpstr>Trips</vt:lpstr>
      <vt:lpstr>Communication </vt:lpstr>
      <vt:lpstr>Online Safety</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Four welcome meeting</dc:title>
  <dc:creator>Miss Mclean</dc:creator>
  <cp:lastModifiedBy>Cate Godly</cp:lastModifiedBy>
  <cp:revision>48</cp:revision>
  <dcterms:created xsi:type="dcterms:W3CDTF">2021-09-13T13:45:45Z</dcterms:created>
  <dcterms:modified xsi:type="dcterms:W3CDTF">2023-09-11T14:52:54Z</dcterms:modified>
</cp:coreProperties>
</file>